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1"/>
  </p:notesMasterIdLst>
  <p:sldIdLst>
    <p:sldId id="272" r:id="rId2"/>
    <p:sldId id="273" r:id="rId3"/>
    <p:sldId id="275" r:id="rId4"/>
    <p:sldId id="276" r:id="rId5"/>
    <p:sldId id="279" r:id="rId6"/>
    <p:sldId id="280" r:id="rId7"/>
    <p:sldId id="281" r:id="rId8"/>
    <p:sldId id="282" r:id="rId9"/>
    <p:sldId id="28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3" autoAdjust="0"/>
  </p:normalViewPr>
  <p:slideViewPr>
    <p:cSldViewPr snapToGrid="0">
      <p:cViewPr varScale="1">
        <p:scale>
          <a:sx n="78" d="100"/>
          <a:sy n="78"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69053-8993-41BB-B9A2-7E4019F77B0B}"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9D5BB-950E-4C5C-9E3E-C147AA893516}" type="slidenum">
              <a:rPr kumimoji="1" lang="ja-JP" altLang="en-US" smtClean="0"/>
              <a:t>‹#›</a:t>
            </a:fld>
            <a:endParaRPr kumimoji="1" lang="ja-JP" altLang="en-US"/>
          </a:p>
        </p:txBody>
      </p:sp>
    </p:spTree>
    <p:extLst>
      <p:ext uri="{BB962C8B-B14F-4D97-AF65-F5344CB8AC3E}">
        <p14:creationId xmlns:p14="http://schemas.microsoft.com/office/powerpoint/2010/main" val="2653645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a:t>
            </a:fld>
            <a:endParaRPr kumimoji="1" lang="ja-JP" altLang="en-US"/>
          </a:p>
        </p:txBody>
      </p:sp>
    </p:spTree>
    <p:extLst>
      <p:ext uri="{BB962C8B-B14F-4D97-AF65-F5344CB8AC3E}">
        <p14:creationId xmlns:p14="http://schemas.microsoft.com/office/powerpoint/2010/main" val="107094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a:t>
            </a:fld>
            <a:endParaRPr kumimoji="1" lang="ja-JP" altLang="en-US"/>
          </a:p>
        </p:txBody>
      </p:sp>
    </p:spTree>
    <p:extLst>
      <p:ext uri="{BB962C8B-B14F-4D97-AF65-F5344CB8AC3E}">
        <p14:creationId xmlns:p14="http://schemas.microsoft.com/office/powerpoint/2010/main" val="314171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3</a:t>
            </a:fld>
            <a:endParaRPr kumimoji="1" lang="ja-JP" altLang="en-US"/>
          </a:p>
        </p:txBody>
      </p:sp>
    </p:spTree>
    <p:extLst>
      <p:ext uri="{BB962C8B-B14F-4D97-AF65-F5344CB8AC3E}">
        <p14:creationId xmlns:p14="http://schemas.microsoft.com/office/powerpoint/2010/main" val="251129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4</a:t>
            </a:fld>
            <a:endParaRPr kumimoji="1" lang="ja-JP" altLang="en-US"/>
          </a:p>
        </p:txBody>
      </p:sp>
    </p:spTree>
    <p:extLst>
      <p:ext uri="{BB962C8B-B14F-4D97-AF65-F5344CB8AC3E}">
        <p14:creationId xmlns:p14="http://schemas.microsoft.com/office/powerpoint/2010/main" val="239200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5</a:t>
            </a:fld>
            <a:endParaRPr kumimoji="1" lang="ja-JP" altLang="en-US"/>
          </a:p>
        </p:txBody>
      </p:sp>
    </p:spTree>
    <p:extLst>
      <p:ext uri="{BB962C8B-B14F-4D97-AF65-F5344CB8AC3E}">
        <p14:creationId xmlns:p14="http://schemas.microsoft.com/office/powerpoint/2010/main" val="255520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6</a:t>
            </a:fld>
            <a:endParaRPr kumimoji="1" lang="ja-JP" altLang="en-US"/>
          </a:p>
        </p:txBody>
      </p:sp>
    </p:spTree>
    <p:extLst>
      <p:ext uri="{BB962C8B-B14F-4D97-AF65-F5344CB8AC3E}">
        <p14:creationId xmlns:p14="http://schemas.microsoft.com/office/powerpoint/2010/main" val="174239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7</a:t>
            </a:fld>
            <a:endParaRPr kumimoji="1" lang="ja-JP" altLang="en-US"/>
          </a:p>
        </p:txBody>
      </p:sp>
    </p:spTree>
    <p:extLst>
      <p:ext uri="{BB962C8B-B14F-4D97-AF65-F5344CB8AC3E}">
        <p14:creationId xmlns:p14="http://schemas.microsoft.com/office/powerpoint/2010/main" val="2378298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8</a:t>
            </a:fld>
            <a:endParaRPr kumimoji="1" lang="ja-JP" altLang="en-US"/>
          </a:p>
        </p:txBody>
      </p:sp>
    </p:spTree>
    <p:extLst>
      <p:ext uri="{BB962C8B-B14F-4D97-AF65-F5344CB8AC3E}">
        <p14:creationId xmlns:p14="http://schemas.microsoft.com/office/powerpoint/2010/main" val="99018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9</a:t>
            </a:fld>
            <a:endParaRPr kumimoji="1" lang="ja-JP" altLang="en-US"/>
          </a:p>
        </p:txBody>
      </p:sp>
    </p:spTree>
    <p:extLst>
      <p:ext uri="{BB962C8B-B14F-4D97-AF65-F5344CB8AC3E}">
        <p14:creationId xmlns:p14="http://schemas.microsoft.com/office/powerpoint/2010/main" val="249100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88832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3696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1572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20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6485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4782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7015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8985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04786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18985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84699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26818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000" b="1" dirty="0">
                <a:solidFill>
                  <a:schemeClr val="tx1"/>
                </a:solidFill>
                <a:latin typeface="Meiryo UI" panose="020B0604030504040204" pitchFamily="50" charset="-128"/>
                <a:ea typeface="Meiryo UI" panose="020B0604030504040204" pitchFamily="50" charset="-128"/>
              </a:rPr>
              <a:t>本　編　資　料</a:t>
            </a:r>
            <a:endParaRPr lang="en-US" altLang="ja-JP" sz="40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4000" b="1" dirty="0">
              <a:solidFill>
                <a:schemeClr val="tx1"/>
              </a:solidFill>
              <a:latin typeface="Meiryo UI" panose="020B0604030504040204" pitchFamily="50" charset="-128"/>
              <a:ea typeface="Meiryo UI" panose="020B0604030504040204" pitchFamily="50" charset="-128"/>
            </a:endParaRPr>
          </a:p>
        </p:txBody>
      </p:sp>
      <p:sp>
        <p:nvSpPr>
          <p:cNvPr id="3" name="タイトル 1">
            <a:extLst>
              <a:ext uri="{FF2B5EF4-FFF2-40B4-BE49-F238E27FC236}">
                <a16:creationId xmlns:a16="http://schemas.microsoft.com/office/drawing/2014/main" id="{B73BE1DB-B1EF-45CD-91C2-0C1708801812}"/>
              </a:ext>
            </a:extLst>
          </p:cNvPr>
          <p:cNvSpPr txBox="1">
            <a:spLocks/>
          </p:cNvSpPr>
          <p:nvPr/>
        </p:nvSpPr>
        <p:spPr>
          <a:xfrm>
            <a:off x="626674" y="623551"/>
            <a:ext cx="2294701" cy="428505"/>
          </a:xfrm>
          <a:prstGeom prst="rect">
            <a:avLst/>
          </a:prstGeom>
          <a:ln>
            <a:solidFill>
              <a:schemeClr val="tx1"/>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2400" kern="1200">
                <a:solidFill>
                  <a:schemeClr val="tx1"/>
                </a:solidFill>
                <a:effectLst/>
                <a:latin typeface="みんなの文字ゴStd M" panose="020B0400000000000000" pitchFamily="34" charset="-128"/>
                <a:ea typeface="みんなの文字ゴStd M" panose="020B0400000000000000" pitchFamily="34" charset="-128"/>
                <a:cs typeface="+mj-cs"/>
              </a:defRPr>
            </a:lvl1pPr>
          </a:lstStyle>
          <a:p>
            <a:pPr>
              <a:lnSpc>
                <a:spcPct val="150000"/>
              </a:lnSpc>
            </a:pPr>
            <a:r>
              <a:rPr lang="ja-JP" altLang="en-US" sz="800" b="1" dirty="0">
                <a:effectLst>
                  <a:glow rad="101600">
                    <a:schemeClr val="bg1">
                      <a:alpha val="60000"/>
                    </a:schemeClr>
                  </a:glow>
                </a:effectLst>
                <a:latin typeface="メイリオ" panose="020B0604030504040204" pitchFamily="50" charset="-128"/>
                <a:ea typeface="メイリオ" panose="020B0604030504040204" pitchFamily="50" charset="-128"/>
              </a:rPr>
              <a:t>５－</a:t>
            </a:r>
            <a:r>
              <a:rPr lang="en-US" altLang="ja-JP" sz="800" b="1" dirty="0">
                <a:effectLst>
                  <a:glow rad="101600">
                    <a:schemeClr val="bg1">
                      <a:alpha val="60000"/>
                    </a:schemeClr>
                  </a:glow>
                </a:effectLst>
                <a:latin typeface="メイリオ" panose="020B0604030504040204" pitchFamily="50" charset="-128"/>
                <a:ea typeface="メイリオ" panose="020B0604030504040204" pitchFamily="50" charset="-128"/>
              </a:rPr>
              <a:t>5</a:t>
            </a:r>
            <a:r>
              <a:rPr lang="ja-JP" altLang="en-US" sz="800" b="1" dirty="0">
                <a:effectLst>
                  <a:glow rad="101600">
                    <a:schemeClr val="bg1">
                      <a:alpha val="60000"/>
                    </a:schemeClr>
                  </a:glow>
                </a:effectLst>
                <a:latin typeface="メイリオ" panose="020B0604030504040204" pitchFamily="50" charset="-128"/>
                <a:ea typeface="メイリオ" panose="020B0604030504040204" pitchFamily="50" charset="-128"/>
              </a:rPr>
              <a:t>　教職員参考資料（投影版）</a:t>
            </a:r>
          </a:p>
        </p:txBody>
      </p:sp>
    </p:spTree>
    <p:extLst>
      <p:ext uri="{BB962C8B-B14F-4D97-AF65-F5344CB8AC3E}">
        <p14:creationId xmlns:p14="http://schemas.microsoft.com/office/powerpoint/2010/main" val="153844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1662139" y="329644"/>
            <a:ext cx="8867721" cy="1600438"/>
          </a:xfrm>
          <a:prstGeom prst="rect">
            <a:avLst/>
          </a:prstGeom>
          <a:noFill/>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F27C07C3-EDC9-4B7D-8C23-58678AE8E008}"/>
              </a:ext>
            </a:extLst>
          </p:cNvPr>
          <p:cNvPicPr>
            <a:picLocks noChangeAspect="1"/>
          </p:cNvPicPr>
          <p:nvPr/>
        </p:nvPicPr>
        <p:blipFill>
          <a:blip r:embed="rId3"/>
          <a:stretch>
            <a:fillRect/>
          </a:stretch>
        </p:blipFill>
        <p:spPr>
          <a:xfrm>
            <a:off x="3908955" y="2174736"/>
            <a:ext cx="4302089" cy="2978370"/>
          </a:xfrm>
          <a:prstGeom prst="rect">
            <a:avLst/>
          </a:prstGeom>
        </p:spPr>
      </p:pic>
      <p:sp>
        <p:nvSpPr>
          <p:cNvPr id="7" name="テキスト ボックス 6">
            <a:extLst>
              <a:ext uri="{FF2B5EF4-FFF2-40B4-BE49-F238E27FC236}">
                <a16:creationId xmlns:a16="http://schemas.microsoft.com/office/drawing/2014/main" id="{C6FE7BFD-08B1-41D0-ABCE-677DF275F8F3}"/>
              </a:ext>
            </a:extLst>
          </p:cNvPr>
          <p:cNvSpPr txBox="1"/>
          <p:nvPr/>
        </p:nvSpPr>
        <p:spPr>
          <a:xfrm>
            <a:off x="2377440" y="5218421"/>
            <a:ext cx="8020599" cy="1200329"/>
          </a:xfrm>
          <a:prstGeom prst="rect">
            <a:avLst/>
          </a:prstGeom>
          <a:noFill/>
        </p:spPr>
        <p:txBody>
          <a:bodyPr wrap="square">
            <a:spAutoFit/>
          </a:bodyPr>
          <a:lstStyle/>
          <a:p>
            <a:r>
              <a:rPr lang="en-US" altLang="ja-JP" sz="2400" dirty="0">
                <a:latin typeface="Meiryo UI" panose="020B0604030504040204" pitchFamily="50" charset="-128"/>
                <a:ea typeface="Meiryo UI" panose="020B0604030504040204" pitchFamily="50" charset="-128"/>
              </a:rPr>
              <a:t>A</a:t>
            </a:r>
            <a:r>
              <a:rPr lang="ja-JP" altLang="en-US" sz="24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247667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no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pic>
        <p:nvPicPr>
          <p:cNvPr id="5" name="図 4">
            <a:extLst>
              <a:ext uri="{FF2B5EF4-FFF2-40B4-BE49-F238E27FC236}">
                <a16:creationId xmlns:a16="http://schemas.microsoft.com/office/drawing/2014/main" id="{824E27B7-6A37-4F07-A79F-E71D090A1A15}"/>
              </a:ext>
            </a:extLst>
          </p:cNvPr>
          <p:cNvPicPr>
            <a:picLocks noChangeAspect="1"/>
          </p:cNvPicPr>
          <p:nvPr/>
        </p:nvPicPr>
        <p:blipFill>
          <a:blip r:embed="rId3"/>
          <a:stretch>
            <a:fillRect/>
          </a:stretch>
        </p:blipFill>
        <p:spPr>
          <a:xfrm>
            <a:off x="1652001" y="2157006"/>
            <a:ext cx="3081869" cy="2133602"/>
          </a:xfrm>
          <a:prstGeom prst="rect">
            <a:avLst/>
          </a:prstGeom>
        </p:spPr>
      </p:pic>
      <p:pic>
        <p:nvPicPr>
          <p:cNvPr id="6" name="図 5">
            <a:extLst>
              <a:ext uri="{FF2B5EF4-FFF2-40B4-BE49-F238E27FC236}">
                <a16:creationId xmlns:a16="http://schemas.microsoft.com/office/drawing/2014/main" id="{8CC8C3E3-62FF-4239-8993-6190EF8E9CCC}"/>
              </a:ext>
            </a:extLst>
          </p:cNvPr>
          <p:cNvPicPr>
            <a:picLocks noChangeAspect="1"/>
          </p:cNvPicPr>
          <p:nvPr/>
        </p:nvPicPr>
        <p:blipFill>
          <a:blip r:embed="rId4"/>
          <a:stretch>
            <a:fillRect/>
          </a:stretch>
        </p:blipFill>
        <p:spPr>
          <a:xfrm>
            <a:off x="7191648" y="2099962"/>
            <a:ext cx="3190603" cy="2208879"/>
          </a:xfrm>
          <a:prstGeom prst="rect">
            <a:avLst/>
          </a:prstGeom>
        </p:spPr>
      </p:pic>
      <p:sp>
        <p:nvSpPr>
          <p:cNvPr id="7" name="テキスト ボックス 6">
            <a:extLst>
              <a:ext uri="{FF2B5EF4-FFF2-40B4-BE49-F238E27FC236}">
                <a16:creationId xmlns:a16="http://schemas.microsoft.com/office/drawing/2014/main" id="{3CB3B468-03D2-4BEA-9004-3826254D8B5A}"/>
              </a:ext>
            </a:extLst>
          </p:cNvPr>
          <p:cNvSpPr txBox="1"/>
          <p:nvPr/>
        </p:nvSpPr>
        <p:spPr>
          <a:xfrm>
            <a:off x="1382796" y="4588757"/>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テキスト ボックス 8">
            <a:extLst>
              <a:ext uri="{FF2B5EF4-FFF2-40B4-BE49-F238E27FC236}">
                <a16:creationId xmlns:a16="http://schemas.microsoft.com/office/drawing/2014/main" id="{19BA3465-CE8C-491E-89FD-117B936BB37F}"/>
              </a:ext>
            </a:extLst>
          </p:cNvPr>
          <p:cNvSpPr txBox="1"/>
          <p:nvPr/>
        </p:nvSpPr>
        <p:spPr>
          <a:xfrm>
            <a:off x="6831879" y="4588757"/>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10" name="二等辺三角形 9">
            <a:extLst>
              <a:ext uri="{FF2B5EF4-FFF2-40B4-BE49-F238E27FC236}">
                <a16:creationId xmlns:a16="http://schemas.microsoft.com/office/drawing/2014/main" id="{27A607F6-B8A6-4FE7-9126-701625744604}"/>
              </a:ext>
            </a:extLst>
          </p:cNvPr>
          <p:cNvSpPr/>
          <p:nvPr/>
        </p:nvSpPr>
        <p:spPr>
          <a:xfrm rot="5400000">
            <a:off x="5295779" y="3066440"/>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CF5EBD9-08A8-43E1-A451-2D138BFDE28C}"/>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パターン２</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683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E3F7003-CD91-47C8-AA18-D209B51010E1}"/>
              </a:ext>
            </a:extLst>
          </p:cNvPr>
          <p:cNvSpPr txBox="1"/>
          <p:nvPr/>
        </p:nvSpPr>
        <p:spPr>
          <a:xfrm>
            <a:off x="921834" y="605950"/>
            <a:ext cx="10348332" cy="584775"/>
          </a:xfrm>
          <a:prstGeom prst="rect">
            <a:avLst/>
          </a:prstGeom>
          <a:noFill/>
          <a:ln>
            <a:noFill/>
          </a:ln>
        </p:spPr>
        <p:txBody>
          <a:bodyPr wrap="square" rtlCol="0">
            <a:spAutoFit/>
          </a:bodyPr>
          <a:lstStyle/>
          <a:p>
            <a:r>
              <a:rPr lang="ja-JP" altLang="en-US" sz="3200" b="1" dirty="0">
                <a:latin typeface="Meiryo UI" panose="020B0604030504040204" pitchFamily="50" charset="-128"/>
                <a:ea typeface="Meiryo UI" panose="020B0604030504040204" pitchFamily="50" charset="-128"/>
              </a:rPr>
              <a:t>　○○○○○○○○○</a:t>
            </a:r>
            <a:endParaRPr kumimoji="1" lang="ja-JP" altLang="en-US" sz="3200"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4EBC52E-9B95-4C48-B55F-01B07741C601}"/>
              </a:ext>
            </a:extLst>
          </p:cNvPr>
          <p:cNvSpPr txBox="1"/>
          <p:nvPr/>
        </p:nvSpPr>
        <p:spPr>
          <a:xfrm>
            <a:off x="4806176" y="1846171"/>
            <a:ext cx="6980662" cy="4524315"/>
          </a:xfrm>
          <a:prstGeom prst="rect">
            <a:avLst/>
          </a:prstGeom>
          <a:noFill/>
          <a:ln>
            <a:solidFill>
              <a:schemeClr val="tx1"/>
            </a:solidFill>
          </a:ln>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私が考えたこと</a:t>
            </a:r>
            <a:r>
              <a:rPr lang="en-US" altLang="ja-JP"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42099CF2-988F-4BEE-8057-02561B775A5C}"/>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8" name="テキスト ボックス 7">
            <a:extLst>
              <a:ext uri="{FF2B5EF4-FFF2-40B4-BE49-F238E27FC236}">
                <a16:creationId xmlns:a16="http://schemas.microsoft.com/office/drawing/2014/main" id="{35DBDB56-06DD-44C9-B47B-496B79D96D8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正方形/長方形 8">
            <a:extLst>
              <a:ext uri="{FF2B5EF4-FFF2-40B4-BE49-F238E27FC236}">
                <a16:creationId xmlns:a16="http://schemas.microsoft.com/office/drawing/2014/main" id="{B09E396F-77BA-4FFA-8253-322189DABE0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66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3DC5136C-F359-45CE-A004-08D4503A37E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7" name="正方形/長方形 6">
            <a:extLst>
              <a:ext uri="{FF2B5EF4-FFF2-40B4-BE49-F238E27FC236}">
                <a16:creationId xmlns:a16="http://schemas.microsoft.com/office/drawing/2014/main" id="{956EE36A-6949-4CA8-83EC-80496B6B06A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57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F7AB1A6C-965F-48BD-BE80-9AB5FA8185D0}"/>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7" name="正方形/長方形 6">
            <a:extLst>
              <a:ext uri="{FF2B5EF4-FFF2-40B4-BE49-F238E27FC236}">
                <a16:creationId xmlns:a16="http://schemas.microsoft.com/office/drawing/2014/main" id="{EFCB2D54-D90D-492F-9EF9-2B2FC7986D3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691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BECC437B-90DD-438B-A070-FF453539E4A2}"/>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7" name="正方形/長方形 6">
            <a:extLst>
              <a:ext uri="{FF2B5EF4-FFF2-40B4-BE49-F238E27FC236}">
                <a16:creationId xmlns:a16="http://schemas.microsoft.com/office/drawing/2014/main" id="{B948A8AC-2A84-4820-B25B-2C8D56981112}"/>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56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pic>
        <p:nvPicPr>
          <p:cNvPr id="5" name="図 4">
            <a:extLst>
              <a:ext uri="{FF2B5EF4-FFF2-40B4-BE49-F238E27FC236}">
                <a16:creationId xmlns:a16="http://schemas.microsoft.com/office/drawing/2014/main" id="{D4A2D778-71C0-48A7-9950-B0FBF3A8D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656637"/>
            <a:ext cx="10142406" cy="1886960"/>
          </a:xfrm>
          <a:prstGeom prst="rect">
            <a:avLst/>
          </a:prstGeom>
        </p:spPr>
      </p:pic>
      <p:sp>
        <p:nvSpPr>
          <p:cNvPr id="7" name="正方形/長方形 6">
            <a:extLst>
              <a:ext uri="{FF2B5EF4-FFF2-40B4-BE49-F238E27FC236}">
                <a16:creationId xmlns:a16="http://schemas.microsoft.com/office/drawing/2014/main" id="{73A2AFC8-8408-4888-8E2E-431069545D5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68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150000"/>
              </a:lnSpc>
            </a:pPr>
            <a:r>
              <a:rPr lang="ja-JP" altLang="en-US" sz="2000" b="1" dirty="0">
                <a:solidFill>
                  <a:schemeClr val="tx1"/>
                </a:solidFill>
                <a:latin typeface="Meiryo UI" panose="020B0604030504040204" pitchFamily="50" charset="-128"/>
                <a:ea typeface="Meiryo UI" panose="020B0604030504040204" pitchFamily="50" charset="-128"/>
              </a:rPr>
              <a:t>インターネットトラブル事例集（</a:t>
            </a:r>
            <a:r>
              <a:rPr lang="en-US" altLang="ja-JP" sz="2000" b="1" dirty="0">
                <a:solidFill>
                  <a:schemeClr val="tx1"/>
                </a:solidFill>
                <a:latin typeface="Meiryo UI" panose="020B0604030504040204" pitchFamily="50" charset="-128"/>
                <a:ea typeface="Meiryo UI" panose="020B0604030504040204" pitchFamily="50" charset="-128"/>
              </a:rPr>
              <a:t>2022</a:t>
            </a:r>
            <a:r>
              <a:rPr lang="ja-JP" altLang="en-US" sz="2000" b="1" dirty="0">
                <a:solidFill>
                  <a:schemeClr val="tx1"/>
                </a:solidFill>
                <a:latin typeface="Meiryo UI" panose="020B0604030504040204" pitchFamily="50" charset="-128"/>
                <a:ea typeface="Meiryo UI" panose="020B0604030504040204" pitchFamily="50" charset="-128"/>
              </a:rPr>
              <a:t>年版）　教職員参考資料</a:t>
            </a:r>
            <a:endParaRPr lang="en-US" altLang="ja-JP" sz="2000" b="1" dirty="0">
              <a:solidFill>
                <a:schemeClr val="tx1"/>
              </a:solidFill>
              <a:latin typeface="Meiryo UI" panose="020B0604030504040204" pitchFamily="50" charset="-128"/>
              <a:ea typeface="Meiryo UI" panose="020B0604030504040204" pitchFamily="50" charset="-128"/>
            </a:endParaRPr>
          </a:p>
          <a:p>
            <a:pPr lvl="4">
              <a:lnSpc>
                <a:spcPct val="150000"/>
              </a:lnSpc>
              <a:tabLst>
                <a:tab pos="2241550" algn="l"/>
                <a:tab pos="3233738" algn="l"/>
              </a:tabLst>
            </a:pP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総務省</a:t>
            </a:r>
            <a:r>
              <a:rPr lang="en-US" altLang="ja-JP"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総合通信基盤局 </a:t>
            </a:r>
            <a:r>
              <a:rPr lang="ja-JP" altLang="en-US" sz="2000" b="1" dirty="0">
                <a:solidFill>
                  <a:schemeClr val="tx1"/>
                </a:solidFill>
                <a:latin typeface="Meiryo UI" panose="020B0604030504040204" pitchFamily="50" charset="-128"/>
                <a:ea typeface="Meiryo UI" panose="020B0604030504040204" pitchFamily="50" charset="-128"/>
              </a:rPr>
              <a:t>電気通信事業部 </a:t>
            </a:r>
            <a:r>
              <a:rPr lang="zh-TW" altLang="en-US" sz="2000" b="1" dirty="0">
                <a:solidFill>
                  <a:schemeClr val="tx1"/>
                </a:solidFill>
                <a:latin typeface="Meiryo UI" panose="020B0604030504040204" pitchFamily="50" charset="-128"/>
                <a:ea typeface="Meiryo UI" panose="020B0604030504040204" pitchFamily="50" charset="-128"/>
              </a:rPr>
              <a:t>消費者行政第一課</a:t>
            </a:r>
          </a:p>
          <a:p>
            <a:pPr lvl="4">
              <a:lnSpc>
                <a:spcPct val="150000"/>
              </a:lnSpc>
              <a:tabLst>
                <a:tab pos="2241550" algn="l"/>
                <a:tab pos="3233738" algn="l"/>
              </a:tabLst>
            </a:pPr>
            <a:r>
              <a:rPr lang="en-US" altLang="zh-TW"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情報流通行政局 情報流通振興課 情報活用支援室　　</a:t>
            </a:r>
          </a:p>
          <a:p>
            <a:pPr algn="ctr">
              <a:lnSpc>
                <a:spcPct val="150000"/>
              </a:lnSpc>
            </a:pPr>
            <a:endParaRPr lang="en-US" altLang="ja-JP"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824353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570</Words>
  <Application>Microsoft Office PowerPoint</Application>
  <PresentationFormat>ワイド画面</PresentationFormat>
  <Paragraphs>63</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メイリオ</vt:lpstr>
      <vt:lpstr>游ゴシック</vt:lpstr>
      <vt:lpstr>Arial</vt:lpstr>
      <vt:lpstr>Calibri</vt:lpstr>
      <vt:lpstr>Calibri Light</vt:lpstr>
      <vt:lpstr>Wingdings</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2022-03-02T11:21:50Z</dcterms:created>
  <dcterms:modified xsi:type="dcterms:W3CDTF">2022-03-30T01:45:31Z</dcterms:modified>
</cp:coreProperties>
</file>